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76" r:id="rId8"/>
    <p:sldId id="262" r:id="rId9"/>
    <p:sldId id="263" r:id="rId10"/>
    <p:sldId id="264" r:id="rId11"/>
    <p:sldId id="265" r:id="rId12"/>
    <p:sldId id="266" r:id="rId13"/>
    <p:sldId id="267" r:id="rId14"/>
    <p:sldId id="268" r:id="rId15"/>
    <p:sldId id="269" r:id="rId16"/>
    <p:sldId id="270" r:id="rId17"/>
    <p:sldId id="273" r:id="rId18"/>
    <p:sldId id="272"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22" autoAdjust="0"/>
  </p:normalViewPr>
  <p:slideViewPr>
    <p:cSldViewPr>
      <p:cViewPr varScale="1">
        <p:scale>
          <a:sx n="60" d="100"/>
          <a:sy n="60" d="100"/>
        </p:scale>
        <p:origin x="-2021"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F8C8A22-4CA0-4AD3-B211-49C8BB684ADC}" type="datetimeFigureOut">
              <a:rPr lang="en-US" smtClean="0"/>
              <a:t>11/19/2015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70F65C9-FC83-48E3-81C1-1E2755DA3649}" type="slidenum">
              <a:rPr lang="en-US" smtClean="0"/>
              <a:t>‹#›</a:t>
            </a:fld>
            <a:endParaRPr lang="en-US"/>
          </a:p>
        </p:txBody>
      </p:sp>
    </p:spTree>
    <p:extLst>
      <p:ext uri="{BB962C8B-B14F-4D97-AF65-F5344CB8AC3E}">
        <p14:creationId xmlns:p14="http://schemas.microsoft.com/office/powerpoint/2010/main" val="266131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0549BFE-54C7-478D-8E91-40949C6D5990}" type="datetimeFigureOut">
              <a:rPr lang="en-US" smtClean="0"/>
              <a:pPr/>
              <a:t>11/19/2015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0EBFFC6-46A7-4897-B337-160C2813E712}" type="slidenum">
              <a:rPr lang="en-US" smtClean="0"/>
              <a:pPr/>
              <a:t>‹#›</a:t>
            </a:fld>
            <a:endParaRPr lang="en-US"/>
          </a:p>
        </p:txBody>
      </p:sp>
    </p:spTree>
    <p:extLst>
      <p:ext uri="{BB962C8B-B14F-4D97-AF65-F5344CB8AC3E}">
        <p14:creationId xmlns:p14="http://schemas.microsoft.com/office/powerpoint/2010/main" val="141297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Complete Metamorphosis</a:t>
            </a:r>
            <a:endParaRPr lang="en-US" dirty="0" smtClean="0"/>
          </a:p>
          <a:p>
            <a:r>
              <a:rPr lang="en-US" dirty="0" smtClean="0"/>
              <a:t>About 88% of all insects go through complete metamorphosis. Complete metamorphosis has 4 stages:</a:t>
            </a:r>
          </a:p>
          <a:p>
            <a:r>
              <a:rPr lang="en-US" b="1" dirty="0" smtClean="0"/>
              <a:t>Egg</a:t>
            </a:r>
            <a:r>
              <a:rPr lang="en-US" dirty="0" smtClean="0"/>
              <a:t> - A female insects lays eggs. </a:t>
            </a:r>
          </a:p>
          <a:p>
            <a:r>
              <a:rPr lang="en-US" b="1" dirty="0" smtClean="0"/>
              <a:t>Larva</a:t>
            </a:r>
            <a:r>
              <a:rPr lang="en-US" dirty="0" smtClean="0"/>
              <a:t> - Larvae hatch from the eggs. They do not look like adult insects. They usually have a worm-like shape. </a:t>
            </a:r>
            <a:r>
              <a:rPr lang="en-US" dirty="0" err="1" smtClean="0"/>
              <a:t>Caterpillers</a:t>
            </a:r>
            <a:r>
              <a:rPr lang="en-US" dirty="0" smtClean="0"/>
              <a:t>, maggots, and grubs are all just the larval stages of insects. Larvae molt their skin several times and they grow slightly larger. </a:t>
            </a:r>
          </a:p>
          <a:p>
            <a:r>
              <a:rPr lang="en-US" b="1" dirty="0" smtClean="0"/>
              <a:t>Pupa </a:t>
            </a:r>
            <a:r>
              <a:rPr lang="en-US" dirty="0" smtClean="0"/>
              <a:t>- Larvae make cocoons around themselves. Larvae don't eat while they're inside their cocoons. Their bodies develop into an adult shape with wings, legs, internal organs, etc. This change takes anywhere from 4 days to many months. </a:t>
            </a:r>
          </a:p>
          <a:p>
            <a:r>
              <a:rPr lang="en-US" b="1" dirty="0" smtClean="0"/>
              <a:t>Adult</a:t>
            </a:r>
            <a:r>
              <a:rPr lang="en-US" dirty="0" smtClean="0"/>
              <a:t> - Inside the cocoon, the larvae change into adults. After a period of time, the adult breaks out of the cocoon. </a:t>
            </a:r>
          </a:p>
          <a:p>
            <a:endParaRPr lang="en-US" dirty="0"/>
          </a:p>
        </p:txBody>
      </p:sp>
      <p:sp>
        <p:nvSpPr>
          <p:cNvPr id="4" name="Slide Number Placeholder 3"/>
          <p:cNvSpPr>
            <a:spLocks noGrp="1"/>
          </p:cNvSpPr>
          <p:nvPr>
            <p:ph type="sldNum" sz="quarter" idx="10"/>
          </p:nvPr>
        </p:nvSpPr>
        <p:spPr/>
        <p:txBody>
          <a:bodyPr/>
          <a:lstStyle/>
          <a:p>
            <a:fld id="{10EBFFC6-46A7-4897-B337-160C2813E71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Incomplete Metamorphosis</a:t>
            </a:r>
            <a:endParaRPr lang="en-US" dirty="0" smtClean="0"/>
          </a:p>
          <a:p>
            <a:r>
              <a:rPr lang="en-US" dirty="0" smtClean="0"/>
              <a:t>About 12% of all insects go through incomplete metamorphosis. Incomplete metamorphosis has 3 stages.</a:t>
            </a:r>
          </a:p>
          <a:p>
            <a:r>
              <a:rPr lang="en-US" b="1" dirty="0" smtClean="0"/>
              <a:t>Egg</a:t>
            </a:r>
            <a:r>
              <a:rPr lang="en-US" dirty="0" smtClean="0"/>
              <a:t> - A female insect lays eggs. These eggs are often covered by an egg case which protects the eggs and holds them together. </a:t>
            </a:r>
          </a:p>
          <a:p>
            <a:r>
              <a:rPr lang="en-US" b="1" dirty="0" smtClean="0"/>
              <a:t>Nymph</a:t>
            </a:r>
            <a:r>
              <a:rPr lang="en-US" dirty="0" smtClean="0"/>
              <a:t> - The eggs hatch into nymphs. Nymphs looks like small adults, but usually don't have wings. Insect nymphs eat the same food that the adult insect eats. Nymphs shed or molt their exoskeletons (outer casings made up of a hard substance called chitin) and replace them with larger ones several times as they grow. Most nymphs molt 4-8 times. </a:t>
            </a:r>
          </a:p>
          <a:p>
            <a:r>
              <a:rPr lang="en-US" b="1" dirty="0" smtClean="0"/>
              <a:t>Adult</a:t>
            </a:r>
            <a:r>
              <a:rPr lang="en-US" dirty="0" smtClean="0"/>
              <a:t> - The insects stop molting when they reach their adult size. By this time, they have also grown wings. </a:t>
            </a:r>
          </a:p>
          <a:p>
            <a:endParaRPr lang="en-US" dirty="0"/>
          </a:p>
        </p:txBody>
      </p:sp>
      <p:sp>
        <p:nvSpPr>
          <p:cNvPr id="4" name="Slide Number Placeholder 3"/>
          <p:cNvSpPr>
            <a:spLocks noGrp="1"/>
          </p:cNvSpPr>
          <p:nvPr>
            <p:ph type="sldNum" sz="quarter" idx="10"/>
          </p:nvPr>
        </p:nvSpPr>
        <p:spPr/>
        <p:txBody>
          <a:bodyPr/>
          <a:lstStyle/>
          <a:p>
            <a:fld id="{10EBFFC6-46A7-4897-B337-160C2813E71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BAEA7-9184-4A76-9301-110B59F8940F}"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05E75-A0B2-4AA9-961A-9630020D75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BAEA7-9184-4A76-9301-110B59F8940F}" type="datetimeFigureOut">
              <a:rPr lang="en-US" smtClean="0"/>
              <a:pPr/>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05E75-A0B2-4AA9-961A-9630020D75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7620000" cy="1015663"/>
          </a:xfrm>
          <a:prstGeom prst="rect">
            <a:avLst/>
          </a:prstGeom>
          <a:noFill/>
        </p:spPr>
        <p:txBody>
          <a:bodyPr wrap="square" rtlCol="0">
            <a:spAutoFit/>
          </a:bodyPr>
          <a:lstStyle/>
          <a:p>
            <a:pPr algn="ctr"/>
            <a:r>
              <a:rPr lang="en-US" sz="6000" dirty="0" smtClean="0">
                <a:latin typeface="Bookman Old Style" pitchFamily="18" charset="0"/>
                <a:cs typeface="Arial" pitchFamily="34" charset="0"/>
              </a:rPr>
              <a:t>Life Cycles</a:t>
            </a:r>
            <a:endParaRPr lang="en-US" sz="6000" dirty="0">
              <a:latin typeface="Bookman Old Style" pitchFamily="18" charset="0"/>
              <a:cs typeface="Arial" pitchFamily="34" charset="0"/>
            </a:endParaRPr>
          </a:p>
        </p:txBody>
      </p:sp>
      <p:sp>
        <p:nvSpPr>
          <p:cNvPr id="5" name="Text Box 6"/>
          <p:cNvSpPr txBox="1">
            <a:spLocks noChangeArrowheads="1"/>
          </p:cNvSpPr>
          <p:nvPr/>
        </p:nvSpPr>
        <p:spPr bwMode="auto">
          <a:xfrm>
            <a:off x="266700" y="5562600"/>
            <a:ext cx="8610600" cy="707886"/>
          </a:xfrm>
          <a:prstGeom prst="rect">
            <a:avLst/>
          </a:prstGeom>
          <a:noFill/>
          <a:ln w="9525">
            <a:noFill/>
            <a:miter lim="800000"/>
            <a:headEnd/>
            <a:tailEnd/>
          </a:ln>
        </p:spPr>
        <p:txBody>
          <a:bodyPr>
            <a:spAutoFit/>
          </a:bodyPr>
          <a:lstStyle/>
          <a:p>
            <a:pPr algn="ctr"/>
            <a:r>
              <a:rPr lang="en-US" sz="2000" dirty="0" smtClean="0">
                <a:latin typeface="Bookman Old Style" pitchFamily="18" charset="0"/>
              </a:rPr>
              <a:t>Lindsay Rogers</a:t>
            </a:r>
          </a:p>
          <a:p>
            <a:pPr algn="ctr"/>
            <a:r>
              <a:rPr lang="en-US" sz="2000" dirty="0" smtClean="0">
                <a:latin typeface="Bookman Old Style" pitchFamily="18" charset="0"/>
              </a:rPr>
              <a:t>Nebraska Game &amp; Parks Commission</a:t>
            </a:r>
            <a:endParaRPr lang="en-US" sz="2000" dirty="0">
              <a:latin typeface="Bookman Old Style" pitchFamily="18" charset="0"/>
            </a:endParaRPr>
          </a:p>
        </p:txBody>
      </p:sp>
      <p:pic>
        <p:nvPicPr>
          <p:cNvPr id="6" name="Picture 5" descr="monarch butterfly.jpg"/>
          <p:cNvPicPr>
            <a:picLocks noChangeAspect="1"/>
          </p:cNvPicPr>
          <p:nvPr/>
        </p:nvPicPr>
        <p:blipFill>
          <a:blip r:embed="rId2" cstate="print"/>
          <a:stretch>
            <a:fillRect/>
          </a:stretch>
        </p:blipFill>
        <p:spPr>
          <a:xfrm>
            <a:off x="6172200" y="2057400"/>
            <a:ext cx="2667000" cy="2667000"/>
          </a:xfrm>
          <a:prstGeom prst="rect">
            <a:avLst/>
          </a:prstGeom>
        </p:spPr>
      </p:pic>
      <p:pic>
        <p:nvPicPr>
          <p:cNvPr id="7" name="Picture 6" descr="j0402199.jpg"/>
          <p:cNvPicPr>
            <a:picLocks noChangeAspect="1"/>
          </p:cNvPicPr>
          <p:nvPr/>
        </p:nvPicPr>
        <p:blipFill>
          <a:blip r:embed="rId3" cstate="print"/>
          <a:srcRect t="15820" b="18262"/>
          <a:stretch>
            <a:fillRect/>
          </a:stretch>
        </p:blipFill>
        <p:spPr>
          <a:xfrm>
            <a:off x="3252216" y="2057400"/>
            <a:ext cx="2691384" cy="2659860"/>
          </a:xfrm>
          <a:prstGeom prst="rect">
            <a:avLst/>
          </a:prstGeom>
        </p:spPr>
      </p:pic>
      <p:pic>
        <p:nvPicPr>
          <p:cNvPr id="8" name="Picture 7" descr="JuvenileBullfrogOnLilyPads.jpg"/>
          <p:cNvPicPr>
            <a:picLocks noChangeAspect="1"/>
          </p:cNvPicPr>
          <p:nvPr/>
        </p:nvPicPr>
        <p:blipFill>
          <a:blip r:embed="rId4" cstate="print"/>
          <a:srcRect l="14000" r="10000"/>
          <a:stretch>
            <a:fillRect/>
          </a:stretch>
        </p:blipFill>
        <p:spPr>
          <a:xfrm>
            <a:off x="304800" y="2057400"/>
            <a:ext cx="2702560" cy="2667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461665"/>
          </a:xfrm>
          <a:prstGeom prst="rect">
            <a:avLst/>
          </a:prstGeom>
          <a:noFill/>
        </p:spPr>
        <p:txBody>
          <a:bodyPr wrap="square" rtlCol="0">
            <a:spAutoFit/>
          </a:bodyPr>
          <a:lstStyle/>
          <a:p>
            <a:r>
              <a:rPr lang="en-US" sz="2400" dirty="0" smtClean="0">
                <a:latin typeface="Bookman Old Style" pitchFamily="18" charset="0"/>
                <a:cs typeface="Arial" pitchFamily="34" charset="0"/>
              </a:rPr>
              <a:t>Amphibians Life Cycles: Salamander</a:t>
            </a:r>
          </a:p>
        </p:txBody>
      </p:sp>
      <p:pic>
        <p:nvPicPr>
          <p:cNvPr id="3" name="Picture 2" descr="spotted salamander egg group.jpg"/>
          <p:cNvPicPr>
            <a:picLocks noChangeAspect="1"/>
          </p:cNvPicPr>
          <p:nvPr/>
        </p:nvPicPr>
        <p:blipFill>
          <a:blip r:embed="rId2" cstate="print"/>
          <a:stretch>
            <a:fillRect/>
          </a:stretch>
        </p:blipFill>
        <p:spPr>
          <a:xfrm>
            <a:off x="4495800" y="762000"/>
            <a:ext cx="2289128" cy="2463800"/>
          </a:xfrm>
          <a:prstGeom prst="rect">
            <a:avLst/>
          </a:prstGeom>
        </p:spPr>
      </p:pic>
      <p:pic>
        <p:nvPicPr>
          <p:cNvPr id="4" name="Picture 3" descr="spotted salamander egg - single.jpg"/>
          <p:cNvPicPr>
            <a:picLocks noChangeAspect="1"/>
          </p:cNvPicPr>
          <p:nvPr/>
        </p:nvPicPr>
        <p:blipFill>
          <a:blip r:embed="rId3" cstate="print"/>
          <a:stretch>
            <a:fillRect/>
          </a:stretch>
        </p:blipFill>
        <p:spPr>
          <a:xfrm>
            <a:off x="6477000" y="1600200"/>
            <a:ext cx="2419571" cy="2438400"/>
          </a:xfrm>
          <a:prstGeom prst="rect">
            <a:avLst/>
          </a:prstGeom>
        </p:spPr>
      </p:pic>
      <p:pic>
        <p:nvPicPr>
          <p:cNvPr id="5" name="Picture 4" descr="salamander larver.jpg"/>
          <p:cNvPicPr>
            <a:picLocks noChangeAspect="1"/>
          </p:cNvPicPr>
          <p:nvPr/>
        </p:nvPicPr>
        <p:blipFill>
          <a:blip r:embed="rId4" cstate="print"/>
          <a:srcRect l="13333" t="31111" r="15000" b="15556"/>
          <a:stretch>
            <a:fillRect/>
          </a:stretch>
        </p:blipFill>
        <p:spPr>
          <a:xfrm>
            <a:off x="4724400" y="4267200"/>
            <a:ext cx="4095750" cy="2286000"/>
          </a:xfrm>
          <a:prstGeom prst="rect">
            <a:avLst/>
          </a:prstGeom>
        </p:spPr>
      </p:pic>
      <p:pic>
        <p:nvPicPr>
          <p:cNvPr id="6" name="Picture 5" descr="tiger-salamander-larva.jpg"/>
          <p:cNvPicPr>
            <a:picLocks noChangeAspect="1"/>
          </p:cNvPicPr>
          <p:nvPr/>
        </p:nvPicPr>
        <p:blipFill>
          <a:blip r:embed="rId5" cstate="print"/>
          <a:srcRect l="4286" t="8209" r="2000" b="16169"/>
          <a:stretch>
            <a:fillRect/>
          </a:stretch>
        </p:blipFill>
        <p:spPr>
          <a:xfrm>
            <a:off x="228600" y="3733800"/>
            <a:ext cx="4343400" cy="2012795"/>
          </a:xfrm>
          <a:prstGeom prst="rect">
            <a:avLst/>
          </a:prstGeom>
        </p:spPr>
      </p:pic>
      <p:pic>
        <p:nvPicPr>
          <p:cNvPr id="7" name="Picture 6" descr="spotted salamander.jpg"/>
          <p:cNvPicPr>
            <a:picLocks noChangeAspect="1"/>
          </p:cNvPicPr>
          <p:nvPr/>
        </p:nvPicPr>
        <p:blipFill>
          <a:blip r:embed="rId6" cstate="print"/>
          <a:stretch>
            <a:fillRect/>
          </a:stretch>
        </p:blipFill>
        <p:spPr>
          <a:xfrm>
            <a:off x="1066800" y="914400"/>
            <a:ext cx="2971800" cy="26057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10136"/>
            <a:ext cx="8305800" cy="4370427"/>
          </a:xfrm>
          <a:prstGeom prst="rect">
            <a:avLst/>
          </a:prstGeom>
          <a:noFill/>
        </p:spPr>
        <p:txBody>
          <a:bodyPr wrap="square" rtlCol="0">
            <a:spAutoFit/>
          </a:bodyPr>
          <a:lstStyle/>
          <a:p>
            <a:pPr algn="ctr"/>
            <a:r>
              <a:rPr lang="en-US" sz="5400" dirty="0" smtClean="0">
                <a:latin typeface="Bookman Old Style" pitchFamily="18" charset="0"/>
                <a:cs typeface="Arial" pitchFamily="34" charset="0"/>
              </a:rPr>
              <a:t>Bird Life Cycles</a:t>
            </a:r>
          </a:p>
          <a:p>
            <a:endParaRPr lang="en-US" sz="2400" dirty="0" smtClean="0">
              <a:latin typeface="Bookman Old Style" pitchFamily="18" charset="0"/>
              <a:cs typeface="Arial" pitchFamily="34" charset="0"/>
            </a:endParaRPr>
          </a:p>
          <a:p>
            <a:pPr algn="ctr"/>
            <a:endParaRPr lang="en-US" sz="4000" dirty="0" smtClean="0">
              <a:latin typeface="Bookman Old Style" pitchFamily="18" charset="0"/>
              <a:cs typeface="Arial" pitchFamily="34" charset="0"/>
            </a:endParaRPr>
          </a:p>
          <a:p>
            <a:pPr algn="ctr"/>
            <a:r>
              <a:rPr lang="en-US" sz="4000" dirty="0" smtClean="0">
                <a:latin typeface="Bookman Old Style" pitchFamily="18" charset="0"/>
                <a:cs typeface="Arial" pitchFamily="34" charset="0"/>
              </a:rPr>
              <a:t>Adult</a:t>
            </a:r>
          </a:p>
          <a:p>
            <a:pPr algn="ctr"/>
            <a:r>
              <a:rPr lang="en-US" sz="4000" dirty="0" smtClean="0">
                <a:latin typeface="Bookman Old Style" pitchFamily="18" charset="0"/>
                <a:cs typeface="Arial" pitchFamily="34" charset="0"/>
              </a:rPr>
              <a:t>Egg</a:t>
            </a:r>
          </a:p>
          <a:p>
            <a:pPr algn="ctr"/>
            <a:r>
              <a:rPr lang="en-US" sz="4000" dirty="0" smtClean="0">
                <a:latin typeface="Bookman Old Style" pitchFamily="18" charset="0"/>
                <a:cs typeface="Arial" pitchFamily="34" charset="0"/>
              </a:rPr>
              <a:t>Nestling</a:t>
            </a:r>
          </a:p>
          <a:p>
            <a:pPr algn="ctr"/>
            <a:r>
              <a:rPr lang="en-US" sz="4000" dirty="0" smtClean="0">
                <a:latin typeface="Bookman Old Style" pitchFamily="18" charset="0"/>
                <a:cs typeface="Arial" pitchFamily="34" charset="0"/>
              </a:rPr>
              <a:t>Fledgling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461665"/>
          </a:xfrm>
          <a:prstGeom prst="rect">
            <a:avLst/>
          </a:prstGeom>
          <a:noFill/>
        </p:spPr>
        <p:txBody>
          <a:bodyPr wrap="square" rtlCol="0">
            <a:spAutoFit/>
          </a:bodyPr>
          <a:lstStyle/>
          <a:p>
            <a:r>
              <a:rPr lang="en-US" sz="2400" dirty="0" smtClean="0">
                <a:latin typeface="Bookman Old Style" pitchFamily="18" charset="0"/>
                <a:cs typeface="Arial" pitchFamily="34" charset="0"/>
              </a:rPr>
              <a:t>Bird Life Cycles: American Robin</a:t>
            </a:r>
          </a:p>
        </p:txBody>
      </p:sp>
      <p:pic>
        <p:nvPicPr>
          <p:cNvPr id="4" name="Picture 3" descr="j0402199.jpg"/>
          <p:cNvPicPr>
            <a:picLocks noChangeAspect="1"/>
          </p:cNvPicPr>
          <p:nvPr/>
        </p:nvPicPr>
        <p:blipFill>
          <a:blip r:embed="rId2" cstate="print"/>
          <a:srcRect t="17090" b="21875"/>
          <a:stretch>
            <a:fillRect/>
          </a:stretch>
        </p:blipFill>
        <p:spPr>
          <a:xfrm>
            <a:off x="609600" y="990600"/>
            <a:ext cx="2286000" cy="2091874"/>
          </a:xfrm>
          <a:prstGeom prst="rect">
            <a:avLst/>
          </a:prstGeom>
        </p:spPr>
      </p:pic>
      <p:pic>
        <p:nvPicPr>
          <p:cNvPr id="6" name="Picture 5" descr="older nestling.jpg"/>
          <p:cNvPicPr>
            <a:picLocks noChangeAspect="1"/>
          </p:cNvPicPr>
          <p:nvPr/>
        </p:nvPicPr>
        <p:blipFill>
          <a:blip r:embed="rId3" cstate="print"/>
          <a:srcRect l="13333" t="12222" r="14167" b="16667"/>
          <a:stretch>
            <a:fillRect/>
          </a:stretch>
        </p:blipFill>
        <p:spPr>
          <a:xfrm>
            <a:off x="4800600" y="2438400"/>
            <a:ext cx="4114800" cy="3026979"/>
          </a:xfrm>
          <a:prstGeom prst="rect">
            <a:avLst/>
          </a:prstGeom>
        </p:spPr>
      </p:pic>
      <p:pic>
        <p:nvPicPr>
          <p:cNvPr id="5" name="Picture 4" descr="yound nestling.jpg"/>
          <p:cNvPicPr>
            <a:picLocks noChangeAspect="1"/>
          </p:cNvPicPr>
          <p:nvPr/>
        </p:nvPicPr>
        <p:blipFill>
          <a:blip r:embed="rId4" cstate="print"/>
          <a:stretch>
            <a:fillRect/>
          </a:stretch>
        </p:blipFill>
        <p:spPr>
          <a:xfrm>
            <a:off x="3200400" y="838201"/>
            <a:ext cx="3124200" cy="2147888"/>
          </a:xfrm>
          <a:prstGeom prst="rect">
            <a:avLst/>
          </a:prstGeom>
        </p:spPr>
      </p:pic>
      <p:pic>
        <p:nvPicPr>
          <p:cNvPr id="7" name="Picture 6" descr="fledgling.jpg"/>
          <p:cNvPicPr>
            <a:picLocks noChangeAspect="1"/>
          </p:cNvPicPr>
          <p:nvPr/>
        </p:nvPicPr>
        <p:blipFill>
          <a:blip r:embed="rId5" cstate="print"/>
          <a:stretch>
            <a:fillRect/>
          </a:stretch>
        </p:blipFill>
        <p:spPr>
          <a:xfrm flipH="1">
            <a:off x="2971800" y="4178046"/>
            <a:ext cx="2362200" cy="2527554"/>
          </a:xfrm>
          <a:prstGeom prst="rect">
            <a:avLst/>
          </a:prstGeom>
        </p:spPr>
      </p:pic>
      <p:pic>
        <p:nvPicPr>
          <p:cNvPr id="8" name="Picture 7" descr="adult.jpg"/>
          <p:cNvPicPr>
            <a:picLocks noChangeAspect="1"/>
          </p:cNvPicPr>
          <p:nvPr/>
        </p:nvPicPr>
        <p:blipFill>
          <a:blip r:embed="rId6" cstate="print"/>
          <a:stretch>
            <a:fillRect/>
          </a:stretch>
        </p:blipFill>
        <p:spPr>
          <a:xfrm flipH="1">
            <a:off x="304800" y="3200400"/>
            <a:ext cx="2924217" cy="22180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10136"/>
            <a:ext cx="8305800" cy="3754874"/>
          </a:xfrm>
          <a:prstGeom prst="rect">
            <a:avLst/>
          </a:prstGeom>
          <a:noFill/>
        </p:spPr>
        <p:txBody>
          <a:bodyPr wrap="square" rtlCol="0">
            <a:spAutoFit/>
          </a:bodyPr>
          <a:lstStyle/>
          <a:p>
            <a:pPr algn="ctr"/>
            <a:r>
              <a:rPr lang="en-US" sz="5400" dirty="0" smtClean="0">
                <a:latin typeface="Bookman Old Style" pitchFamily="18" charset="0"/>
                <a:cs typeface="Arial" pitchFamily="34" charset="0"/>
              </a:rPr>
              <a:t>Mammal Life Cycles</a:t>
            </a:r>
          </a:p>
          <a:p>
            <a:endParaRPr lang="en-US" sz="2400" dirty="0" smtClean="0">
              <a:latin typeface="Bookman Old Style" pitchFamily="18" charset="0"/>
              <a:cs typeface="Arial" pitchFamily="34" charset="0"/>
            </a:endParaRPr>
          </a:p>
          <a:p>
            <a:pPr algn="ctr"/>
            <a:endParaRPr lang="en-US" sz="4000" dirty="0" smtClean="0">
              <a:latin typeface="Bookman Old Style" pitchFamily="18" charset="0"/>
              <a:cs typeface="Arial" pitchFamily="34" charset="0"/>
            </a:endParaRPr>
          </a:p>
          <a:p>
            <a:pPr algn="ctr"/>
            <a:r>
              <a:rPr lang="en-US" sz="4000" dirty="0" smtClean="0">
                <a:latin typeface="Bookman Old Style" pitchFamily="18" charset="0"/>
                <a:cs typeface="Arial" pitchFamily="34" charset="0"/>
              </a:rPr>
              <a:t>Embryo</a:t>
            </a:r>
          </a:p>
          <a:p>
            <a:pPr algn="ctr"/>
            <a:r>
              <a:rPr lang="en-US" sz="4000" dirty="0" smtClean="0">
                <a:latin typeface="Bookman Old Style" pitchFamily="18" charset="0"/>
                <a:cs typeface="Arial" pitchFamily="34" charset="0"/>
              </a:rPr>
              <a:t>Young</a:t>
            </a:r>
          </a:p>
          <a:p>
            <a:pPr algn="ctr"/>
            <a:r>
              <a:rPr lang="en-US" sz="4000" dirty="0" smtClean="0">
                <a:latin typeface="Bookman Old Style" pitchFamily="18" charset="0"/>
                <a:cs typeface="Arial" pitchFamily="34" charset="0"/>
              </a:rPr>
              <a:t>Adult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461665"/>
          </a:xfrm>
          <a:prstGeom prst="rect">
            <a:avLst/>
          </a:prstGeom>
          <a:noFill/>
        </p:spPr>
        <p:txBody>
          <a:bodyPr wrap="square" rtlCol="0">
            <a:spAutoFit/>
          </a:bodyPr>
          <a:lstStyle/>
          <a:p>
            <a:r>
              <a:rPr lang="en-US" sz="2400" dirty="0" smtClean="0">
                <a:latin typeface="Bookman Old Style" pitchFamily="18" charset="0"/>
                <a:cs typeface="Arial" pitchFamily="34" charset="0"/>
              </a:rPr>
              <a:t>Mammal Life Cycles: Eastern Grey Squirrel</a:t>
            </a:r>
          </a:p>
        </p:txBody>
      </p:sp>
      <p:pic>
        <p:nvPicPr>
          <p:cNvPr id="4" name="Picture 3" descr="young - 3 week.jpg"/>
          <p:cNvPicPr>
            <a:picLocks noChangeAspect="1"/>
          </p:cNvPicPr>
          <p:nvPr/>
        </p:nvPicPr>
        <p:blipFill>
          <a:blip r:embed="rId2" cstate="print"/>
          <a:srcRect r="26000"/>
          <a:stretch>
            <a:fillRect/>
          </a:stretch>
        </p:blipFill>
        <p:spPr>
          <a:xfrm>
            <a:off x="5715000" y="1219200"/>
            <a:ext cx="3044952" cy="2743200"/>
          </a:xfrm>
          <a:prstGeom prst="rect">
            <a:avLst/>
          </a:prstGeom>
        </p:spPr>
      </p:pic>
      <p:pic>
        <p:nvPicPr>
          <p:cNvPr id="5" name="Picture 4" descr="squirrel - mother and young.jpg"/>
          <p:cNvPicPr>
            <a:picLocks noChangeAspect="1"/>
          </p:cNvPicPr>
          <p:nvPr/>
        </p:nvPicPr>
        <p:blipFill>
          <a:blip r:embed="rId3" cstate="print"/>
          <a:stretch>
            <a:fillRect/>
          </a:stretch>
        </p:blipFill>
        <p:spPr>
          <a:xfrm>
            <a:off x="381000" y="1524000"/>
            <a:ext cx="3162451" cy="2667000"/>
          </a:xfrm>
          <a:prstGeom prst="rect">
            <a:avLst/>
          </a:prstGeom>
        </p:spPr>
      </p:pic>
      <p:pic>
        <p:nvPicPr>
          <p:cNvPr id="7" name="Picture 6" descr="adult.jpg"/>
          <p:cNvPicPr>
            <a:picLocks noChangeAspect="1"/>
          </p:cNvPicPr>
          <p:nvPr/>
        </p:nvPicPr>
        <p:blipFill>
          <a:blip r:embed="rId4" cstate="print"/>
          <a:srcRect b="15152"/>
          <a:stretch>
            <a:fillRect/>
          </a:stretch>
        </p:blipFill>
        <p:spPr>
          <a:xfrm flipH="1">
            <a:off x="1600200" y="3962400"/>
            <a:ext cx="2509411" cy="2590800"/>
          </a:xfrm>
          <a:prstGeom prst="rect">
            <a:avLst/>
          </a:prstGeom>
        </p:spPr>
      </p:pic>
      <p:pic>
        <p:nvPicPr>
          <p:cNvPr id="3" name="Picture 2" descr="pinky.jpg"/>
          <p:cNvPicPr>
            <a:picLocks noChangeAspect="1"/>
          </p:cNvPicPr>
          <p:nvPr/>
        </p:nvPicPr>
        <p:blipFill>
          <a:blip r:embed="rId5" cstate="print"/>
          <a:srcRect l="20065" t="13383" r="31779"/>
          <a:stretch>
            <a:fillRect/>
          </a:stretch>
        </p:blipFill>
        <p:spPr>
          <a:xfrm>
            <a:off x="3276600" y="838200"/>
            <a:ext cx="2191961" cy="2959100"/>
          </a:xfrm>
          <a:prstGeom prst="rect">
            <a:avLst/>
          </a:prstGeom>
        </p:spPr>
      </p:pic>
      <p:pic>
        <p:nvPicPr>
          <p:cNvPr id="6" name="Picture 5" descr="young - older.jpg"/>
          <p:cNvPicPr>
            <a:picLocks noChangeAspect="1"/>
          </p:cNvPicPr>
          <p:nvPr/>
        </p:nvPicPr>
        <p:blipFill>
          <a:blip r:embed="rId6" cstate="print"/>
          <a:srcRect t="8209" b="20149"/>
          <a:stretch>
            <a:fillRect/>
          </a:stretch>
        </p:blipFill>
        <p:spPr>
          <a:xfrm>
            <a:off x="4953000" y="3962400"/>
            <a:ext cx="3683000" cy="26517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10136"/>
            <a:ext cx="8305800" cy="3754874"/>
          </a:xfrm>
          <a:prstGeom prst="rect">
            <a:avLst/>
          </a:prstGeom>
          <a:noFill/>
        </p:spPr>
        <p:txBody>
          <a:bodyPr wrap="square" rtlCol="0">
            <a:spAutoFit/>
          </a:bodyPr>
          <a:lstStyle/>
          <a:p>
            <a:pPr algn="ctr"/>
            <a:r>
              <a:rPr lang="en-US" sz="5400" dirty="0" smtClean="0">
                <a:latin typeface="Bookman Old Style" pitchFamily="18" charset="0"/>
                <a:cs typeface="Arial" pitchFamily="34" charset="0"/>
              </a:rPr>
              <a:t>Plant Life Cycles</a:t>
            </a:r>
          </a:p>
          <a:p>
            <a:endParaRPr lang="en-US" sz="2400" dirty="0" smtClean="0">
              <a:latin typeface="Bookman Old Style" pitchFamily="18" charset="0"/>
              <a:cs typeface="Arial" pitchFamily="34" charset="0"/>
            </a:endParaRPr>
          </a:p>
          <a:p>
            <a:pPr algn="ctr"/>
            <a:endParaRPr lang="en-US" sz="4000" dirty="0" smtClean="0">
              <a:latin typeface="Bookman Old Style" pitchFamily="18" charset="0"/>
              <a:cs typeface="Arial" pitchFamily="34" charset="0"/>
            </a:endParaRPr>
          </a:p>
          <a:p>
            <a:pPr algn="ctr"/>
            <a:r>
              <a:rPr lang="en-US" sz="4000" dirty="0" smtClean="0">
                <a:latin typeface="Bookman Old Style" pitchFamily="18" charset="0"/>
                <a:cs typeface="Arial" pitchFamily="34" charset="0"/>
              </a:rPr>
              <a:t>Seed</a:t>
            </a:r>
          </a:p>
          <a:p>
            <a:pPr algn="ctr"/>
            <a:r>
              <a:rPr lang="en-US" sz="4000" dirty="0" smtClean="0">
                <a:latin typeface="Bookman Old Style" pitchFamily="18" charset="0"/>
                <a:cs typeface="Arial" pitchFamily="34" charset="0"/>
              </a:rPr>
              <a:t>Seedling</a:t>
            </a:r>
          </a:p>
          <a:p>
            <a:pPr algn="ctr"/>
            <a:r>
              <a:rPr lang="en-US" sz="4000" dirty="0" smtClean="0">
                <a:latin typeface="Bookman Old Style" pitchFamily="18" charset="0"/>
                <a:cs typeface="Arial" pitchFamily="34" charset="0"/>
              </a:rPr>
              <a:t>Plant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461665"/>
          </a:xfrm>
          <a:prstGeom prst="rect">
            <a:avLst/>
          </a:prstGeom>
          <a:noFill/>
        </p:spPr>
        <p:txBody>
          <a:bodyPr wrap="square" rtlCol="0">
            <a:spAutoFit/>
          </a:bodyPr>
          <a:lstStyle/>
          <a:p>
            <a:r>
              <a:rPr lang="en-US" sz="2400" dirty="0" smtClean="0">
                <a:latin typeface="Bookman Old Style" pitchFamily="18" charset="0"/>
                <a:cs typeface="Arial" pitchFamily="34" charset="0"/>
              </a:rPr>
              <a:t>Plant Life Cycles: Bean</a:t>
            </a:r>
          </a:p>
        </p:txBody>
      </p:sp>
      <p:pic>
        <p:nvPicPr>
          <p:cNvPr id="3" name="Picture 2" descr="bean life cycle.jpg"/>
          <p:cNvPicPr>
            <a:picLocks noChangeAspect="1"/>
          </p:cNvPicPr>
          <p:nvPr/>
        </p:nvPicPr>
        <p:blipFill>
          <a:blip r:embed="rId2" cstate="print"/>
          <a:stretch>
            <a:fillRect/>
          </a:stretch>
        </p:blipFill>
        <p:spPr>
          <a:xfrm>
            <a:off x="1066800" y="1066800"/>
            <a:ext cx="7086600" cy="532507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0433069.jpg"/>
          <p:cNvPicPr>
            <a:picLocks noChangeAspect="1"/>
          </p:cNvPicPr>
          <p:nvPr/>
        </p:nvPicPr>
        <p:blipFill>
          <a:blip r:embed="rId2" cstate="print"/>
          <a:stretch>
            <a:fillRect/>
          </a:stretch>
        </p:blipFill>
        <p:spPr>
          <a:xfrm>
            <a:off x="609600" y="914400"/>
            <a:ext cx="7884530" cy="47457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923330"/>
          </a:xfrm>
          <a:prstGeom prst="rect">
            <a:avLst/>
          </a:prstGeom>
          <a:noFill/>
        </p:spPr>
        <p:txBody>
          <a:bodyPr wrap="square" rtlCol="0">
            <a:spAutoFit/>
          </a:bodyPr>
          <a:lstStyle/>
          <a:p>
            <a:pPr algn="ctr"/>
            <a:r>
              <a:rPr lang="en-US" sz="5400" dirty="0" smtClean="0">
                <a:latin typeface="Bookman Old Style" pitchFamily="18" charset="0"/>
                <a:cs typeface="Arial" pitchFamily="34" charset="0"/>
              </a:rPr>
              <a:t>Questions? </a:t>
            </a:r>
            <a:endParaRPr lang="en-US" sz="4000" dirty="0" smtClean="0">
              <a:latin typeface="Bookman Old Style" pitchFamily="18" charset="0"/>
              <a:cs typeface="Arial" pitchFamily="34" charset="0"/>
            </a:endParaRPr>
          </a:p>
        </p:txBody>
      </p:sp>
      <p:pic>
        <p:nvPicPr>
          <p:cNvPr id="4" name="Picture 3" descr="j0433196.jpg"/>
          <p:cNvPicPr>
            <a:picLocks noChangeAspect="1"/>
          </p:cNvPicPr>
          <p:nvPr/>
        </p:nvPicPr>
        <p:blipFill>
          <a:blip r:embed="rId2" cstate="print"/>
          <a:stretch>
            <a:fillRect/>
          </a:stretch>
        </p:blipFill>
        <p:spPr>
          <a:xfrm>
            <a:off x="685800" y="1295400"/>
            <a:ext cx="7772400" cy="5181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7620000" cy="5016758"/>
          </a:xfrm>
          <a:prstGeom prst="rect">
            <a:avLst/>
          </a:prstGeom>
          <a:noFill/>
        </p:spPr>
        <p:txBody>
          <a:bodyPr wrap="square" rtlCol="0">
            <a:spAutoFit/>
          </a:bodyPr>
          <a:lstStyle/>
          <a:p>
            <a:pPr algn="ctr"/>
            <a:r>
              <a:rPr lang="en-US" sz="6000" dirty="0" smtClean="0">
                <a:latin typeface="Bookman Old Style" pitchFamily="18" charset="0"/>
                <a:cs typeface="Arial" pitchFamily="34" charset="0"/>
              </a:rPr>
              <a:t>All living things have a life cycle…</a:t>
            </a:r>
          </a:p>
          <a:p>
            <a:pPr algn="ctr"/>
            <a:r>
              <a:rPr lang="en-US" sz="4000" dirty="0" smtClean="0">
                <a:latin typeface="Bookman Old Style" pitchFamily="18" charset="0"/>
                <a:cs typeface="Arial" pitchFamily="34" charset="0"/>
              </a:rPr>
              <a:t>Insects</a:t>
            </a:r>
          </a:p>
          <a:p>
            <a:pPr algn="ctr"/>
            <a:r>
              <a:rPr lang="en-US" sz="4000" dirty="0" smtClean="0">
                <a:latin typeface="Bookman Old Style" pitchFamily="18" charset="0"/>
                <a:cs typeface="Arial" pitchFamily="34" charset="0"/>
              </a:rPr>
              <a:t>Amphibians</a:t>
            </a:r>
          </a:p>
          <a:p>
            <a:pPr algn="ctr"/>
            <a:r>
              <a:rPr lang="en-US" sz="4000" dirty="0" smtClean="0">
                <a:latin typeface="Bookman Old Style" pitchFamily="18" charset="0"/>
                <a:cs typeface="Arial" pitchFamily="34" charset="0"/>
              </a:rPr>
              <a:t>Birds</a:t>
            </a:r>
          </a:p>
          <a:p>
            <a:pPr algn="ctr"/>
            <a:r>
              <a:rPr lang="en-US" sz="4000" dirty="0" smtClean="0">
                <a:latin typeface="Bookman Old Style" pitchFamily="18" charset="0"/>
                <a:cs typeface="Arial" pitchFamily="34" charset="0"/>
              </a:rPr>
              <a:t>Mammals</a:t>
            </a:r>
          </a:p>
          <a:p>
            <a:pPr algn="ctr"/>
            <a:r>
              <a:rPr lang="en-US" sz="4000" dirty="0" smtClean="0">
                <a:latin typeface="Bookman Old Style" pitchFamily="18" charset="0"/>
                <a:cs typeface="Arial" pitchFamily="34" charset="0"/>
              </a:rPr>
              <a:t>Plants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10136"/>
            <a:ext cx="8305800" cy="4370427"/>
          </a:xfrm>
          <a:prstGeom prst="rect">
            <a:avLst/>
          </a:prstGeom>
          <a:noFill/>
        </p:spPr>
        <p:txBody>
          <a:bodyPr wrap="square" rtlCol="0">
            <a:spAutoFit/>
          </a:bodyPr>
          <a:lstStyle/>
          <a:p>
            <a:pPr algn="ctr"/>
            <a:r>
              <a:rPr lang="en-US" sz="5400" b="1" dirty="0" smtClean="0">
                <a:latin typeface="Bookman Old Style" pitchFamily="18" charset="0"/>
                <a:cs typeface="Arial" pitchFamily="34" charset="0"/>
              </a:rPr>
              <a:t>Insect Life Cycles</a:t>
            </a:r>
          </a:p>
          <a:p>
            <a:endParaRPr lang="en-US" sz="2400" dirty="0" smtClean="0">
              <a:latin typeface="Bookman Old Style" pitchFamily="18" charset="0"/>
              <a:cs typeface="Arial" pitchFamily="34" charset="0"/>
            </a:endParaRPr>
          </a:p>
          <a:p>
            <a:pPr algn="ctr"/>
            <a:r>
              <a:rPr lang="en-US" sz="4000" dirty="0" smtClean="0">
                <a:latin typeface="Bookman Old Style" pitchFamily="18" charset="0"/>
                <a:cs typeface="Arial" pitchFamily="34" charset="0"/>
              </a:rPr>
              <a:t>Insects go through one of two forms of metamorphosis:</a:t>
            </a:r>
          </a:p>
          <a:p>
            <a:pPr algn="ctr"/>
            <a:endParaRPr lang="en-US" sz="4000" dirty="0">
              <a:latin typeface="Bookman Old Style" pitchFamily="18" charset="0"/>
              <a:cs typeface="Arial" pitchFamily="34" charset="0"/>
            </a:endParaRPr>
          </a:p>
          <a:p>
            <a:pPr algn="ctr"/>
            <a:r>
              <a:rPr lang="en-US" sz="4000" dirty="0" smtClean="0">
                <a:latin typeface="Bookman Old Style" pitchFamily="18" charset="0"/>
                <a:cs typeface="Arial" pitchFamily="34" charset="0"/>
              </a:rPr>
              <a:t>Complete Metamorphosis</a:t>
            </a:r>
          </a:p>
          <a:p>
            <a:pPr algn="ctr"/>
            <a:r>
              <a:rPr lang="en-US" sz="4000" dirty="0" smtClean="0">
                <a:latin typeface="Bookman Old Style" pitchFamily="18" charset="0"/>
                <a:cs typeface="Arial" pitchFamily="34" charset="0"/>
              </a:rPr>
              <a:t>Incomplete Metamorphosis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940088"/>
          </a:xfrm>
          <a:prstGeom prst="rect">
            <a:avLst/>
          </a:prstGeom>
          <a:noFill/>
        </p:spPr>
        <p:txBody>
          <a:bodyPr wrap="square" rtlCol="0">
            <a:spAutoFit/>
          </a:bodyPr>
          <a:lstStyle/>
          <a:p>
            <a:r>
              <a:rPr lang="en-US" sz="2400" dirty="0" smtClean="0">
                <a:latin typeface="Bookman Old Style" pitchFamily="18" charset="0"/>
                <a:cs typeface="Arial" pitchFamily="34" charset="0"/>
              </a:rPr>
              <a:t>Insect Life Cycles: Complete Metamorphosis</a:t>
            </a:r>
          </a:p>
          <a:p>
            <a:endParaRPr lang="en-US" sz="2400" dirty="0" smtClean="0">
              <a:latin typeface="Bookman Old Style" pitchFamily="18" charset="0"/>
              <a:cs typeface="Arial" pitchFamily="34" charset="0"/>
            </a:endParaRPr>
          </a:p>
          <a:p>
            <a:endParaRPr lang="en-US" sz="2400" dirty="0" smtClean="0">
              <a:latin typeface="Bookman Old Style" pitchFamily="18" charset="0"/>
              <a:cs typeface="Arial" pitchFamily="34" charset="0"/>
            </a:endParaRPr>
          </a:p>
          <a:p>
            <a:r>
              <a:rPr lang="en-US" sz="4400" dirty="0" smtClean="0">
                <a:latin typeface="Bookman Old Style" pitchFamily="18" charset="0"/>
                <a:cs typeface="Arial" pitchFamily="34" charset="0"/>
              </a:rPr>
              <a:t>1. Egg</a:t>
            </a:r>
          </a:p>
          <a:p>
            <a:endParaRPr lang="en-US" sz="4400" dirty="0">
              <a:latin typeface="Bookman Old Style" pitchFamily="18" charset="0"/>
              <a:cs typeface="Arial" pitchFamily="34" charset="0"/>
            </a:endParaRPr>
          </a:p>
          <a:p>
            <a:r>
              <a:rPr lang="en-US" sz="4400" dirty="0" smtClean="0">
                <a:latin typeface="Bookman Old Style" pitchFamily="18" charset="0"/>
                <a:cs typeface="Arial" pitchFamily="34" charset="0"/>
              </a:rPr>
              <a:t>2. Larva</a:t>
            </a:r>
          </a:p>
          <a:p>
            <a:endParaRPr lang="en-US" sz="4400" dirty="0">
              <a:latin typeface="Bookman Old Style" pitchFamily="18" charset="0"/>
              <a:cs typeface="Arial" pitchFamily="34" charset="0"/>
            </a:endParaRPr>
          </a:p>
          <a:p>
            <a:r>
              <a:rPr lang="en-US" sz="4400" dirty="0" smtClean="0">
                <a:latin typeface="Bookman Old Style" pitchFamily="18" charset="0"/>
                <a:cs typeface="Arial" pitchFamily="34" charset="0"/>
              </a:rPr>
              <a:t>3. Pupa</a:t>
            </a:r>
          </a:p>
          <a:p>
            <a:endParaRPr lang="en-US" sz="4400" dirty="0">
              <a:latin typeface="Bookman Old Style" pitchFamily="18" charset="0"/>
              <a:cs typeface="Arial" pitchFamily="34" charset="0"/>
            </a:endParaRPr>
          </a:p>
          <a:p>
            <a:r>
              <a:rPr lang="en-US" sz="4400" dirty="0" smtClean="0">
                <a:latin typeface="Bookman Old Style" pitchFamily="18" charset="0"/>
                <a:cs typeface="Arial" pitchFamily="34" charset="0"/>
              </a:rPr>
              <a:t>4. Adult</a:t>
            </a:r>
          </a:p>
        </p:txBody>
      </p:sp>
      <p:pic>
        <p:nvPicPr>
          <p:cNvPr id="3" name="Picture 2" descr="monarch egg.jpg"/>
          <p:cNvPicPr>
            <a:picLocks noChangeAspect="1"/>
          </p:cNvPicPr>
          <p:nvPr/>
        </p:nvPicPr>
        <p:blipFill>
          <a:blip r:embed="rId3" cstate="print"/>
          <a:srcRect l="22982" t="21111" r="19409" b="36667"/>
          <a:stretch>
            <a:fillRect/>
          </a:stretch>
        </p:blipFill>
        <p:spPr>
          <a:xfrm>
            <a:off x="3124200" y="1219200"/>
            <a:ext cx="2362200" cy="2004646"/>
          </a:xfrm>
          <a:prstGeom prst="rect">
            <a:avLst/>
          </a:prstGeom>
        </p:spPr>
      </p:pic>
      <p:pic>
        <p:nvPicPr>
          <p:cNvPr id="4" name="Picture 3" descr="monarch caterpilar.jpg"/>
          <p:cNvPicPr>
            <a:picLocks noChangeAspect="1"/>
          </p:cNvPicPr>
          <p:nvPr/>
        </p:nvPicPr>
        <p:blipFill>
          <a:blip r:embed="rId4" cstate="print"/>
          <a:srcRect t="621"/>
          <a:stretch>
            <a:fillRect/>
          </a:stretch>
        </p:blipFill>
        <p:spPr>
          <a:xfrm flipV="1">
            <a:off x="4933950" y="2133600"/>
            <a:ext cx="3067050" cy="2286000"/>
          </a:xfrm>
          <a:prstGeom prst="rect">
            <a:avLst/>
          </a:prstGeom>
        </p:spPr>
      </p:pic>
      <p:pic>
        <p:nvPicPr>
          <p:cNvPr id="5" name="Picture 4" descr="monarch pupa.jpg"/>
          <p:cNvPicPr>
            <a:picLocks noChangeAspect="1"/>
          </p:cNvPicPr>
          <p:nvPr/>
        </p:nvPicPr>
        <p:blipFill>
          <a:blip r:embed="rId5" cstate="print"/>
          <a:srcRect l="9136" b="5882"/>
          <a:stretch>
            <a:fillRect/>
          </a:stretch>
        </p:blipFill>
        <p:spPr>
          <a:xfrm>
            <a:off x="3200400" y="3581400"/>
            <a:ext cx="1828800" cy="2819400"/>
          </a:xfrm>
          <a:prstGeom prst="rect">
            <a:avLst/>
          </a:prstGeom>
        </p:spPr>
      </p:pic>
      <p:pic>
        <p:nvPicPr>
          <p:cNvPr id="6" name="Picture 5" descr="monarch butterfly.jpg"/>
          <p:cNvPicPr>
            <a:picLocks noChangeAspect="1"/>
          </p:cNvPicPr>
          <p:nvPr/>
        </p:nvPicPr>
        <p:blipFill>
          <a:blip r:embed="rId6" cstate="print"/>
          <a:stretch>
            <a:fillRect/>
          </a:stretch>
        </p:blipFill>
        <p:spPr>
          <a:xfrm>
            <a:off x="6781800" y="4343400"/>
            <a:ext cx="2133600" cy="2133600"/>
          </a:xfrm>
          <a:prstGeom prst="rect">
            <a:avLst/>
          </a:prstGeom>
        </p:spPr>
      </p:pic>
      <p:sp>
        <p:nvSpPr>
          <p:cNvPr id="7" name="TextBox 6"/>
          <p:cNvSpPr txBox="1"/>
          <p:nvPr/>
        </p:nvSpPr>
        <p:spPr>
          <a:xfrm>
            <a:off x="7467600" y="2286000"/>
            <a:ext cx="381000" cy="461665"/>
          </a:xfrm>
          <a:prstGeom prst="rect">
            <a:avLst/>
          </a:prstGeom>
          <a:noFill/>
        </p:spPr>
        <p:txBody>
          <a:bodyPr wrap="square" rtlCol="0">
            <a:spAutoFit/>
          </a:bodyPr>
          <a:lstStyle/>
          <a:p>
            <a:r>
              <a:rPr lang="en-US" sz="2400" dirty="0">
                <a:solidFill>
                  <a:schemeClr val="bg1"/>
                </a:solidFill>
                <a:latin typeface="Bookman Old Style" pitchFamily="18" charset="0"/>
                <a:cs typeface="Arial" pitchFamily="34" charset="0"/>
              </a:rPr>
              <a:t>2</a:t>
            </a:r>
            <a:endParaRPr lang="en-US" sz="4400" dirty="0" smtClean="0">
              <a:solidFill>
                <a:schemeClr val="bg1"/>
              </a:solidFill>
              <a:latin typeface="Bookman Old Style" pitchFamily="18" charset="0"/>
              <a:cs typeface="Arial" pitchFamily="34" charset="0"/>
            </a:endParaRPr>
          </a:p>
        </p:txBody>
      </p:sp>
      <p:sp>
        <p:nvSpPr>
          <p:cNvPr id="8" name="TextBox 7"/>
          <p:cNvSpPr txBox="1"/>
          <p:nvPr/>
        </p:nvSpPr>
        <p:spPr>
          <a:xfrm>
            <a:off x="3200400" y="2667000"/>
            <a:ext cx="381000" cy="457200"/>
          </a:xfrm>
          <a:prstGeom prst="rect">
            <a:avLst/>
          </a:prstGeom>
          <a:noFill/>
        </p:spPr>
        <p:txBody>
          <a:bodyPr wrap="square" rtlCol="0">
            <a:spAutoFit/>
          </a:bodyPr>
          <a:lstStyle/>
          <a:p>
            <a:r>
              <a:rPr lang="en-US" sz="2400" dirty="0" smtClean="0">
                <a:solidFill>
                  <a:schemeClr val="bg1"/>
                </a:solidFill>
                <a:latin typeface="Bookman Old Style" pitchFamily="18" charset="0"/>
                <a:cs typeface="Arial" pitchFamily="34" charset="0"/>
              </a:rPr>
              <a:t>1</a:t>
            </a:r>
            <a:endParaRPr lang="en-US" sz="4400" dirty="0" smtClean="0">
              <a:solidFill>
                <a:schemeClr val="bg1"/>
              </a:solidFill>
              <a:latin typeface="Bookman Old Style" pitchFamily="18" charset="0"/>
              <a:cs typeface="Arial" pitchFamily="34" charset="0"/>
            </a:endParaRPr>
          </a:p>
        </p:txBody>
      </p:sp>
      <p:sp>
        <p:nvSpPr>
          <p:cNvPr id="9" name="TextBox 8"/>
          <p:cNvSpPr txBox="1"/>
          <p:nvPr/>
        </p:nvSpPr>
        <p:spPr>
          <a:xfrm>
            <a:off x="3276600" y="5862935"/>
            <a:ext cx="381000" cy="461665"/>
          </a:xfrm>
          <a:prstGeom prst="rect">
            <a:avLst/>
          </a:prstGeom>
          <a:noFill/>
        </p:spPr>
        <p:txBody>
          <a:bodyPr wrap="square" rtlCol="0">
            <a:spAutoFit/>
          </a:bodyPr>
          <a:lstStyle/>
          <a:p>
            <a:r>
              <a:rPr lang="en-US" sz="2400" dirty="0">
                <a:solidFill>
                  <a:schemeClr val="bg1"/>
                </a:solidFill>
                <a:latin typeface="Bookman Old Style" pitchFamily="18" charset="0"/>
                <a:cs typeface="Arial" pitchFamily="34" charset="0"/>
              </a:rPr>
              <a:t>3</a:t>
            </a:r>
            <a:endParaRPr lang="en-US" sz="4400" dirty="0" smtClean="0">
              <a:solidFill>
                <a:schemeClr val="bg1"/>
              </a:solidFill>
              <a:latin typeface="Bookman Old Style" pitchFamily="18" charset="0"/>
              <a:cs typeface="Arial" pitchFamily="34" charset="0"/>
            </a:endParaRPr>
          </a:p>
        </p:txBody>
      </p:sp>
      <p:sp>
        <p:nvSpPr>
          <p:cNvPr id="10" name="TextBox 9"/>
          <p:cNvSpPr txBox="1"/>
          <p:nvPr/>
        </p:nvSpPr>
        <p:spPr>
          <a:xfrm>
            <a:off x="6858000" y="5943600"/>
            <a:ext cx="381000" cy="461665"/>
          </a:xfrm>
          <a:prstGeom prst="rect">
            <a:avLst/>
          </a:prstGeom>
          <a:noFill/>
        </p:spPr>
        <p:txBody>
          <a:bodyPr wrap="square" rtlCol="0">
            <a:spAutoFit/>
          </a:bodyPr>
          <a:lstStyle/>
          <a:p>
            <a:r>
              <a:rPr lang="en-US" sz="2400" dirty="0">
                <a:solidFill>
                  <a:schemeClr val="bg1"/>
                </a:solidFill>
                <a:latin typeface="Bookman Old Style" pitchFamily="18" charset="0"/>
                <a:cs typeface="Arial" pitchFamily="34" charset="0"/>
              </a:rPr>
              <a:t>4</a:t>
            </a:r>
            <a:endParaRPr lang="en-US" sz="4400" dirty="0" smtClean="0">
              <a:solidFill>
                <a:schemeClr val="bg1"/>
              </a:solidFill>
              <a:latin typeface="Bookman Old Style" pitchFamily="18"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6124754"/>
          </a:xfrm>
          <a:prstGeom prst="rect">
            <a:avLst/>
          </a:prstGeom>
          <a:noFill/>
        </p:spPr>
        <p:txBody>
          <a:bodyPr wrap="square" rtlCol="0">
            <a:spAutoFit/>
          </a:bodyPr>
          <a:lstStyle/>
          <a:p>
            <a:r>
              <a:rPr lang="en-US" sz="2400" dirty="0" smtClean="0">
                <a:latin typeface="Bookman Old Style" pitchFamily="18" charset="0"/>
                <a:cs typeface="Arial" pitchFamily="34" charset="0"/>
              </a:rPr>
              <a:t>Insect Life Cycles: Incomplete Metamorphosis</a:t>
            </a:r>
          </a:p>
          <a:p>
            <a:endParaRPr lang="en-US" sz="2400" dirty="0" smtClean="0">
              <a:latin typeface="Bookman Old Style" pitchFamily="18" charset="0"/>
              <a:cs typeface="Arial" pitchFamily="34" charset="0"/>
            </a:endParaRPr>
          </a:p>
          <a:p>
            <a:endParaRPr lang="en-US" sz="2400" dirty="0" smtClean="0">
              <a:latin typeface="Bookman Old Style" pitchFamily="18" charset="0"/>
              <a:cs typeface="Arial" pitchFamily="34" charset="0"/>
            </a:endParaRPr>
          </a:p>
          <a:p>
            <a:pPr marL="742950" indent="-742950">
              <a:buAutoNum type="arabicPeriod"/>
            </a:pPr>
            <a:r>
              <a:rPr lang="en-US" sz="4400" dirty="0" smtClean="0">
                <a:latin typeface="Bookman Old Style" pitchFamily="18" charset="0"/>
                <a:cs typeface="Arial" pitchFamily="34" charset="0"/>
              </a:rPr>
              <a:t>Egg</a:t>
            </a:r>
          </a:p>
          <a:p>
            <a:pPr marL="742950" indent="-742950">
              <a:buAutoNum type="arabicPeriod"/>
            </a:pPr>
            <a:endParaRPr lang="en-US" sz="4400" dirty="0">
              <a:latin typeface="Bookman Old Style" pitchFamily="18" charset="0"/>
              <a:cs typeface="Arial" pitchFamily="34" charset="0"/>
            </a:endParaRPr>
          </a:p>
          <a:p>
            <a:pPr marL="742950" indent="-742950">
              <a:buAutoNum type="arabicPeriod"/>
            </a:pPr>
            <a:r>
              <a:rPr lang="en-US" sz="4400" dirty="0" smtClean="0">
                <a:latin typeface="Bookman Old Style" pitchFamily="18" charset="0"/>
                <a:cs typeface="Arial" pitchFamily="34" charset="0"/>
              </a:rPr>
              <a:t>Nymph</a:t>
            </a:r>
          </a:p>
          <a:p>
            <a:pPr marL="742950" indent="-742950">
              <a:buAutoNum type="arabicPeriod"/>
            </a:pPr>
            <a:endParaRPr lang="en-US" sz="4400" dirty="0">
              <a:latin typeface="Bookman Old Style" pitchFamily="18" charset="0"/>
              <a:cs typeface="Arial" pitchFamily="34" charset="0"/>
            </a:endParaRPr>
          </a:p>
          <a:p>
            <a:pPr marL="742950" indent="-742950">
              <a:buAutoNum type="arabicPeriod"/>
            </a:pPr>
            <a:r>
              <a:rPr lang="en-US" sz="4400" dirty="0" smtClean="0">
                <a:latin typeface="Bookman Old Style" pitchFamily="18" charset="0"/>
                <a:cs typeface="Arial" pitchFamily="34" charset="0"/>
              </a:rPr>
              <a:t>Adult</a:t>
            </a:r>
          </a:p>
          <a:p>
            <a:pPr marL="742950" indent="-742950">
              <a:buAutoNum type="arabicPeriod"/>
            </a:pPr>
            <a:endParaRPr lang="en-US" sz="4400" dirty="0">
              <a:latin typeface="Bookman Old Style" pitchFamily="18" charset="0"/>
              <a:cs typeface="Arial" pitchFamily="34" charset="0"/>
            </a:endParaRPr>
          </a:p>
          <a:p>
            <a:pPr marL="742950" indent="-742950"/>
            <a:r>
              <a:rPr lang="en-US" sz="2800" dirty="0" smtClean="0">
                <a:latin typeface="Bookman Old Style" pitchFamily="18" charset="0"/>
                <a:cs typeface="Arial" pitchFamily="34" charset="0"/>
              </a:rPr>
              <a:t>Note: Most grasshoppers go </a:t>
            </a:r>
          </a:p>
          <a:p>
            <a:pPr marL="742950" indent="-742950"/>
            <a:r>
              <a:rPr lang="en-US" sz="2800" dirty="0" smtClean="0">
                <a:latin typeface="Bookman Old Style" pitchFamily="18" charset="0"/>
                <a:cs typeface="Arial" pitchFamily="34" charset="0"/>
              </a:rPr>
              <a:t>through 5 instars or nymphs. </a:t>
            </a:r>
          </a:p>
        </p:txBody>
      </p:sp>
      <p:pic>
        <p:nvPicPr>
          <p:cNvPr id="5" name="Picture 4" descr="differential grasshopper - adult.jpg"/>
          <p:cNvPicPr>
            <a:picLocks noChangeAspect="1"/>
          </p:cNvPicPr>
          <p:nvPr/>
        </p:nvPicPr>
        <p:blipFill>
          <a:blip r:embed="rId3" cstate="print"/>
          <a:stretch>
            <a:fillRect/>
          </a:stretch>
        </p:blipFill>
        <p:spPr>
          <a:xfrm flipH="1">
            <a:off x="6019800" y="3276600"/>
            <a:ext cx="2840850" cy="3295650"/>
          </a:xfrm>
          <a:prstGeom prst="rect">
            <a:avLst/>
          </a:prstGeom>
        </p:spPr>
      </p:pic>
      <p:pic>
        <p:nvPicPr>
          <p:cNvPr id="4" name="Picture 3" descr="differential grasshopper - instar.jpg"/>
          <p:cNvPicPr>
            <a:picLocks noChangeAspect="1"/>
          </p:cNvPicPr>
          <p:nvPr/>
        </p:nvPicPr>
        <p:blipFill>
          <a:blip r:embed="rId4" cstate="print"/>
          <a:srcRect l="16237" t="13015" r="19669" b="19330"/>
          <a:stretch>
            <a:fillRect/>
          </a:stretch>
        </p:blipFill>
        <p:spPr>
          <a:xfrm flipH="1">
            <a:off x="3352800" y="2514600"/>
            <a:ext cx="3058886" cy="2141220"/>
          </a:xfrm>
          <a:prstGeom prst="rect">
            <a:avLst/>
          </a:prstGeom>
        </p:spPr>
      </p:pic>
      <p:pic>
        <p:nvPicPr>
          <p:cNvPr id="6" name="Picture 5" descr="grasshopper eggs.jpg"/>
          <p:cNvPicPr>
            <a:picLocks noChangeAspect="1"/>
          </p:cNvPicPr>
          <p:nvPr/>
        </p:nvPicPr>
        <p:blipFill>
          <a:blip r:embed="rId5" cstate="print"/>
          <a:stretch>
            <a:fillRect/>
          </a:stretch>
        </p:blipFill>
        <p:spPr>
          <a:xfrm>
            <a:off x="5791200" y="914400"/>
            <a:ext cx="3048000" cy="2037080"/>
          </a:xfrm>
          <a:prstGeom prst="rect">
            <a:avLst/>
          </a:prstGeom>
        </p:spPr>
      </p:pic>
      <p:sp>
        <p:nvSpPr>
          <p:cNvPr id="7" name="TextBox 6"/>
          <p:cNvSpPr txBox="1"/>
          <p:nvPr/>
        </p:nvSpPr>
        <p:spPr>
          <a:xfrm>
            <a:off x="3429000" y="3962400"/>
            <a:ext cx="381000" cy="461665"/>
          </a:xfrm>
          <a:prstGeom prst="rect">
            <a:avLst/>
          </a:prstGeom>
          <a:noFill/>
        </p:spPr>
        <p:txBody>
          <a:bodyPr wrap="square" rtlCol="0">
            <a:spAutoFit/>
          </a:bodyPr>
          <a:lstStyle/>
          <a:p>
            <a:r>
              <a:rPr lang="en-US" sz="2400" dirty="0">
                <a:latin typeface="Bookman Old Style" pitchFamily="18" charset="0"/>
                <a:cs typeface="Arial" pitchFamily="34" charset="0"/>
              </a:rPr>
              <a:t>2</a:t>
            </a:r>
            <a:endParaRPr lang="en-US" sz="4400" dirty="0" smtClean="0">
              <a:latin typeface="Bookman Old Style" pitchFamily="18" charset="0"/>
              <a:cs typeface="Arial" pitchFamily="34" charset="0"/>
            </a:endParaRPr>
          </a:p>
        </p:txBody>
      </p:sp>
      <p:sp>
        <p:nvSpPr>
          <p:cNvPr id="8" name="TextBox 7"/>
          <p:cNvSpPr txBox="1"/>
          <p:nvPr/>
        </p:nvSpPr>
        <p:spPr>
          <a:xfrm>
            <a:off x="8305800" y="2362200"/>
            <a:ext cx="381000" cy="457200"/>
          </a:xfrm>
          <a:prstGeom prst="rect">
            <a:avLst/>
          </a:prstGeom>
          <a:noFill/>
        </p:spPr>
        <p:txBody>
          <a:bodyPr wrap="square" rtlCol="0">
            <a:spAutoFit/>
          </a:bodyPr>
          <a:lstStyle/>
          <a:p>
            <a:r>
              <a:rPr lang="en-US" sz="2400" dirty="0" smtClean="0">
                <a:latin typeface="Bookman Old Style" pitchFamily="18" charset="0"/>
                <a:cs typeface="Arial" pitchFamily="34" charset="0"/>
              </a:rPr>
              <a:t>1</a:t>
            </a:r>
            <a:endParaRPr lang="en-US" sz="4400" dirty="0" smtClean="0">
              <a:latin typeface="Bookman Old Style" pitchFamily="18" charset="0"/>
              <a:cs typeface="Arial" pitchFamily="34" charset="0"/>
            </a:endParaRPr>
          </a:p>
        </p:txBody>
      </p:sp>
      <p:sp>
        <p:nvSpPr>
          <p:cNvPr id="9" name="TextBox 8"/>
          <p:cNvSpPr txBox="1"/>
          <p:nvPr/>
        </p:nvSpPr>
        <p:spPr>
          <a:xfrm>
            <a:off x="8382000" y="6015335"/>
            <a:ext cx="381000" cy="461665"/>
          </a:xfrm>
          <a:prstGeom prst="rect">
            <a:avLst/>
          </a:prstGeom>
          <a:noFill/>
        </p:spPr>
        <p:txBody>
          <a:bodyPr wrap="square" rtlCol="0">
            <a:spAutoFit/>
          </a:bodyPr>
          <a:lstStyle/>
          <a:p>
            <a:r>
              <a:rPr lang="en-US" sz="2400" dirty="0">
                <a:latin typeface="Bookman Old Style" pitchFamily="18" charset="0"/>
                <a:cs typeface="Arial" pitchFamily="34" charset="0"/>
              </a:rPr>
              <a:t>3</a:t>
            </a:r>
            <a:endParaRPr lang="en-US" sz="4400" dirty="0" smtClean="0">
              <a:latin typeface="Bookman Old Style" pitchFamily="18"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23220"/>
          </a:xfrm>
          <a:prstGeom prst="rect">
            <a:avLst/>
          </a:prstGeom>
          <a:noFill/>
        </p:spPr>
        <p:txBody>
          <a:bodyPr wrap="square" rtlCol="0">
            <a:spAutoFit/>
          </a:bodyPr>
          <a:lstStyle/>
          <a:p>
            <a:r>
              <a:rPr lang="en-US" sz="2800" dirty="0" smtClean="0">
                <a:latin typeface="Bookman Old Style" pitchFamily="18" charset="0"/>
                <a:cs typeface="Arial" pitchFamily="34" charset="0"/>
              </a:rPr>
              <a:t>Insect Life Cycles: Complete or Incomplete? </a:t>
            </a:r>
          </a:p>
        </p:txBody>
      </p:sp>
      <p:pic>
        <p:nvPicPr>
          <p:cNvPr id="3" name="Picture 2" descr="Mantis Egg Case.jpg"/>
          <p:cNvPicPr>
            <a:picLocks noChangeAspect="1"/>
          </p:cNvPicPr>
          <p:nvPr/>
        </p:nvPicPr>
        <p:blipFill>
          <a:blip r:embed="rId2" cstate="print"/>
          <a:srcRect t="18519" b="18518"/>
          <a:stretch>
            <a:fillRect/>
          </a:stretch>
        </p:blipFill>
        <p:spPr>
          <a:xfrm>
            <a:off x="304800" y="914400"/>
            <a:ext cx="2476500" cy="2286000"/>
          </a:xfrm>
          <a:prstGeom prst="rect">
            <a:avLst/>
          </a:prstGeom>
        </p:spPr>
      </p:pic>
      <p:pic>
        <p:nvPicPr>
          <p:cNvPr id="4" name="Picture 3" descr="Mantis Nymph.jpg"/>
          <p:cNvPicPr>
            <a:picLocks noChangeAspect="1"/>
          </p:cNvPicPr>
          <p:nvPr/>
        </p:nvPicPr>
        <p:blipFill>
          <a:blip r:embed="rId3" cstate="print"/>
          <a:srcRect l="22727" t="29522" r="14546"/>
          <a:stretch>
            <a:fillRect/>
          </a:stretch>
        </p:blipFill>
        <p:spPr>
          <a:xfrm>
            <a:off x="2362200" y="2133600"/>
            <a:ext cx="2895600" cy="2166454"/>
          </a:xfrm>
          <a:prstGeom prst="rect">
            <a:avLst/>
          </a:prstGeom>
        </p:spPr>
      </p:pic>
      <p:pic>
        <p:nvPicPr>
          <p:cNvPr id="5" name="Picture 4" descr="Mantis Nymph 3.jpg"/>
          <p:cNvPicPr>
            <a:picLocks noChangeAspect="1"/>
          </p:cNvPicPr>
          <p:nvPr/>
        </p:nvPicPr>
        <p:blipFill>
          <a:blip r:embed="rId4" cstate="print"/>
          <a:srcRect l="12766" t="6909" r="8511" b="14403"/>
          <a:stretch>
            <a:fillRect/>
          </a:stretch>
        </p:blipFill>
        <p:spPr>
          <a:xfrm>
            <a:off x="4191000" y="3581400"/>
            <a:ext cx="2819400" cy="1880235"/>
          </a:xfrm>
          <a:prstGeom prst="rect">
            <a:avLst/>
          </a:prstGeom>
        </p:spPr>
      </p:pic>
      <p:pic>
        <p:nvPicPr>
          <p:cNvPr id="6" name="Picture 5" descr="Mantis Adult.jpg"/>
          <p:cNvPicPr>
            <a:picLocks noChangeAspect="1"/>
          </p:cNvPicPr>
          <p:nvPr/>
        </p:nvPicPr>
        <p:blipFill>
          <a:blip r:embed="rId5" cstate="print"/>
          <a:stretch>
            <a:fillRect/>
          </a:stretch>
        </p:blipFill>
        <p:spPr>
          <a:xfrm>
            <a:off x="6562252" y="4343400"/>
            <a:ext cx="2340321" cy="2286000"/>
          </a:xfrm>
          <a:prstGeom prst="rect">
            <a:avLst/>
          </a:prstGeom>
        </p:spPr>
      </p:pic>
      <p:sp>
        <p:nvSpPr>
          <p:cNvPr id="7" name="TextBox 6"/>
          <p:cNvSpPr txBox="1"/>
          <p:nvPr/>
        </p:nvSpPr>
        <p:spPr>
          <a:xfrm>
            <a:off x="381000" y="5867400"/>
            <a:ext cx="8305800" cy="523220"/>
          </a:xfrm>
          <a:prstGeom prst="rect">
            <a:avLst/>
          </a:prstGeom>
          <a:noFill/>
        </p:spPr>
        <p:txBody>
          <a:bodyPr wrap="square" rtlCol="0">
            <a:spAutoFit/>
          </a:bodyPr>
          <a:lstStyle/>
          <a:p>
            <a:r>
              <a:rPr lang="en-US" sz="2800" dirty="0" smtClean="0">
                <a:latin typeface="Bookman Old Style" pitchFamily="18" charset="0"/>
                <a:cs typeface="Arial" pitchFamily="34" charset="0"/>
              </a:rPr>
              <a:t>Praying Mantis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23220"/>
          </a:xfrm>
          <a:prstGeom prst="rect">
            <a:avLst/>
          </a:prstGeom>
          <a:noFill/>
        </p:spPr>
        <p:txBody>
          <a:bodyPr wrap="square" rtlCol="0">
            <a:spAutoFit/>
          </a:bodyPr>
          <a:lstStyle/>
          <a:p>
            <a:r>
              <a:rPr lang="en-US" sz="2800" dirty="0" smtClean="0">
                <a:latin typeface="Bookman Old Style" pitchFamily="18" charset="0"/>
                <a:cs typeface="Arial" pitchFamily="34" charset="0"/>
              </a:rPr>
              <a:t>Insect Life Cycles: Complete or Incomplete? </a:t>
            </a:r>
          </a:p>
        </p:txBody>
      </p:sp>
      <p:pic>
        <p:nvPicPr>
          <p:cNvPr id="7" name="Picture 6" descr="ladybug eggs.jpg"/>
          <p:cNvPicPr>
            <a:picLocks noChangeAspect="1"/>
          </p:cNvPicPr>
          <p:nvPr/>
        </p:nvPicPr>
        <p:blipFill>
          <a:blip r:embed="rId2" cstate="print"/>
          <a:srcRect l="16400" t="29200" r="41600" b="16400"/>
          <a:stretch>
            <a:fillRect/>
          </a:stretch>
        </p:blipFill>
        <p:spPr>
          <a:xfrm>
            <a:off x="457200" y="914400"/>
            <a:ext cx="2431676" cy="2362200"/>
          </a:xfrm>
          <a:prstGeom prst="rect">
            <a:avLst/>
          </a:prstGeom>
        </p:spPr>
      </p:pic>
      <p:pic>
        <p:nvPicPr>
          <p:cNvPr id="9" name="Picture 8" descr="ladybug larvae.jpg"/>
          <p:cNvPicPr>
            <a:picLocks noChangeAspect="1"/>
          </p:cNvPicPr>
          <p:nvPr/>
        </p:nvPicPr>
        <p:blipFill>
          <a:blip r:embed="rId3" cstate="print"/>
          <a:srcRect l="20000" t="6800" r="8000"/>
          <a:stretch>
            <a:fillRect/>
          </a:stretch>
        </p:blipFill>
        <p:spPr>
          <a:xfrm>
            <a:off x="2514600" y="1676400"/>
            <a:ext cx="2295811" cy="2228850"/>
          </a:xfrm>
          <a:prstGeom prst="rect">
            <a:avLst/>
          </a:prstGeom>
        </p:spPr>
      </p:pic>
      <p:pic>
        <p:nvPicPr>
          <p:cNvPr id="10" name="Picture 9" descr="ladybug pupa.jpg"/>
          <p:cNvPicPr>
            <a:picLocks noChangeAspect="1"/>
          </p:cNvPicPr>
          <p:nvPr/>
        </p:nvPicPr>
        <p:blipFill>
          <a:blip r:embed="rId4" cstate="print"/>
          <a:srcRect l="36847" t="34091"/>
          <a:stretch>
            <a:fillRect/>
          </a:stretch>
        </p:blipFill>
        <p:spPr>
          <a:xfrm>
            <a:off x="4419600" y="3048000"/>
            <a:ext cx="2214282" cy="2209800"/>
          </a:xfrm>
          <a:prstGeom prst="rect">
            <a:avLst/>
          </a:prstGeom>
        </p:spPr>
      </p:pic>
      <p:pic>
        <p:nvPicPr>
          <p:cNvPr id="8" name="Picture 7" descr="ladybug adult.jpg"/>
          <p:cNvPicPr>
            <a:picLocks noChangeAspect="1"/>
          </p:cNvPicPr>
          <p:nvPr/>
        </p:nvPicPr>
        <p:blipFill>
          <a:blip r:embed="rId5" cstate="print"/>
          <a:srcRect l="13333" t="13333" r="2222" b="5556"/>
          <a:stretch>
            <a:fillRect/>
          </a:stretch>
        </p:blipFill>
        <p:spPr>
          <a:xfrm>
            <a:off x="6422720" y="4267200"/>
            <a:ext cx="2379945" cy="2286000"/>
          </a:xfrm>
          <a:prstGeom prst="rect">
            <a:avLst/>
          </a:prstGeom>
        </p:spPr>
      </p:pic>
      <p:sp>
        <p:nvSpPr>
          <p:cNvPr id="11" name="TextBox 10"/>
          <p:cNvSpPr txBox="1"/>
          <p:nvPr/>
        </p:nvSpPr>
        <p:spPr>
          <a:xfrm>
            <a:off x="381000" y="5867400"/>
            <a:ext cx="8305800" cy="523220"/>
          </a:xfrm>
          <a:prstGeom prst="rect">
            <a:avLst/>
          </a:prstGeom>
          <a:noFill/>
        </p:spPr>
        <p:txBody>
          <a:bodyPr wrap="square" rtlCol="0">
            <a:spAutoFit/>
          </a:bodyPr>
          <a:lstStyle/>
          <a:p>
            <a:r>
              <a:rPr lang="en-US" sz="2800" dirty="0" smtClean="0">
                <a:latin typeface="Bookman Old Style" pitchFamily="18" charset="0"/>
                <a:cs typeface="Arial" pitchFamily="34" charset="0"/>
              </a:rPr>
              <a:t>Ladybug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10136"/>
            <a:ext cx="8305800" cy="4370427"/>
          </a:xfrm>
          <a:prstGeom prst="rect">
            <a:avLst/>
          </a:prstGeom>
          <a:noFill/>
        </p:spPr>
        <p:txBody>
          <a:bodyPr wrap="square" rtlCol="0">
            <a:spAutoFit/>
          </a:bodyPr>
          <a:lstStyle/>
          <a:p>
            <a:r>
              <a:rPr lang="en-US" sz="5400" dirty="0" smtClean="0">
                <a:latin typeface="Bookman Old Style" pitchFamily="18" charset="0"/>
                <a:cs typeface="Arial" pitchFamily="34" charset="0"/>
              </a:rPr>
              <a:t>Amphibians Life Cycles</a:t>
            </a:r>
          </a:p>
          <a:p>
            <a:endParaRPr lang="en-US" sz="2400" dirty="0" smtClean="0">
              <a:latin typeface="Bookman Old Style" pitchFamily="18" charset="0"/>
              <a:cs typeface="Arial" pitchFamily="34" charset="0"/>
            </a:endParaRPr>
          </a:p>
          <a:p>
            <a:pPr algn="ctr"/>
            <a:r>
              <a:rPr lang="en-US" sz="4000" dirty="0" smtClean="0">
                <a:latin typeface="Bookman Old Style" pitchFamily="18" charset="0"/>
                <a:cs typeface="Arial" pitchFamily="34" charset="0"/>
              </a:rPr>
              <a:t>The term “amphibian” means double life… </a:t>
            </a:r>
          </a:p>
          <a:p>
            <a:pPr algn="ctr"/>
            <a:endParaRPr lang="en-US" sz="4000" dirty="0">
              <a:latin typeface="Bookman Old Style" pitchFamily="18" charset="0"/>
              <a:cs typeface="Arial" pitchFamily="34" charset="0"/>
            </a:endParaRPr>
          </a:p>
          <a:p>
            <a:pPr algn="ctr"/>
            <a:r>
              <a:rPr lang="en-US" sz="4000" dirty="0" smtClean="0">
                <a:latin typeface="Bookman Old Style" pitchFamily="18" charset="0"/>
                <a:cs typeface="Arial" pitchFamily="34" charset="0"/>
              </a:rPr>
              <a:t>One life in the water,</a:t>
            </a:r>
          </a:p>
          <a:p>
            <a:pPr algn="ctr"/>
            <a:r>
              <a:rPr lang="en-US" sz="4000" dirty="0" smtClean="0">
                <a:latin typeface="Bookman Old Style" pitchFamily="18" charset="0"/>
                <a:cs typeface="Arial" pitchFamily="34" charset="0"/>
              </a:rPr>
              <a:t>One life on land.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glet.jpg"/>
          <p:cNvPicPr>
            <a:picLocks noChangeAspect="1"/>
          </p:cNvPicPr>
          <p:nvPr/>
        </p:nvPicPr>
        <p:blipFill>
          <a:blip r:embed="rId2" cstate="print"/>
          <a:stretch>
            <a:fillRect/>
          </a:stretch>
        </p:blipFill>
        <p:spPr>
          <a:xfrm>
            <a:off x="3200400" y="4495800"/>
            <a:ext cx="2565755" cy="2038350"/>
          </a:xfrm>
          <a:prstGeom prst="rect">
            <a:avLst/>
          </a:prstGeom>
        </p:spPr>
      </p:pic>
      <p:sp>
        <p:nvSpPr>
          <p:cNvPr id="2" name="TextBox 1"/>
          <p:cNvSpPr txBox="1"/>
          <p:nvPr/>
        </p:nvSpPr>
        <p:spPr>
          <a:xfrm>
            <a:off x="304800" y="304800"/>
            <a:ext cx="8305800" cy="461665"/>
          </a:xfrm>
          <a:prstGeom prst="rect">
            <a:avLst/>
          </a:prstGeom>
          <a:noFill/>
        </p:spPr>
        <p:txBody>
          <a:bodyPr wrap="square" rtlCol="0">
            <a:spAutoFit/>
          </a:bodyPr>
          <a:lstStyle/>
          <a:p>
            <a:r>
              <a:rPr lang="en-US" sz="2400" dirty="0" smtClean="0">
                <a:latin typeface="Bookman Old Style" pitchFamily="18" charset="0"/>
                <a:cs typeface="Arial" pitchFamily="34" charset="0"/>
              </a:rPr>
              <a:t>Amphibians Life Cycles: Frog</a:t>
            </a:r>
          </a:p>
        </p:txBody>
      </p:sp>
      <p:pic>
        <p:nvPicPr>
          <p:cNvPr id="3" name="Picture 2" descr="bullfrog tadpole.jpg"/>
          <p:cNvPicPr>
            <a:picLocks noChangeAspect="1"/>
          </p:cNvPicPr>
          <p:nvPr/>
        </p:nvPicPr>
        <p:blipFill>
          <a:blip r:embed="rId3" cstate="print"/>
          <a:srcRect l="9167" t="36667" r="37500" b="25555"/>
          <a:stretch>
            <a:fillRect/>
          </a:stretch>
        </p:blipFill>
        <p:spPr>
          <a:xfrm>
            <a:off x="4572000" y="990600"/>
            <a:ext cx="3657600" cy="1943100"/>
          </a:xfrm>
          <a:prstGeom prst="rect">
            <a:avLst/>
          </a:prstGeom>
        </p:spPr>
      </p:pic>
      <p:pic>
        <p:nvPicPr>
          <p:cNvPr id="5" name="Picture 4" descr="JuvenileBullfrogOnLilyPads.jpg"/>
          <p:cNvPicPr>
            <a:picLocks noChangeAspect="1"/>
          </p:cNvPicPr>
          <p:nvPr/>
        </p:nvPicPr>
        <p:blipFill>
          <a:blip r:embed="rId4" cstate="print"/>
          <a:srcRect l="15000" t="14444" r="11667" b="20000"/>
          <a:stretch>
            <a:fillRect/>
          </a:stretch>
        </p:blipFill>
        <p:spPr>
          <a:xfrm>
            <a:off x="685800" y="3276600"/>
            <a:ext cx="2895600" cy="1941368"/>
          </a:xfrm>
          <a:prstGeom prst="rect">
            <a:avLst/>
          </a:prstGeom>
        </p:spPr>
      </p:pic>
      <p:pic>
        <p:nvPicPr>
          <p:cNvPr id="4" name="Picture 3" descr="bullfrog tadpole with leggs.jpg"/>
          <p:cNvPicPr>
            <a:picLocks noChangeAspect="1"/>
          </p:cNvPicPr>
          <p:nvPr/>
        </p:nvPicPr>
        <p:blipFill>
          <a:blip r:embed="rId5" cstate="print"/>
          <a:srcRect l="6667" t="9059" r="5833" b="10521"/>
          <a:stretch>
            <a:fillRect/>
          </a:stretch>
        </p:blipFill>
        <p:spPr>
          <a:xfrm>
            <a:off x="5410200" y="3200400"/>
            <a:ext cx="3248891" cy="1701800"/>
          </a:xfrm>
          <a:prstGeom prst="rect">
            <a:avLst/>
          </a:prstGeom>
        </p:spPr>
      </p:pic>
      <p:pic>
        <p:nvPicPr>
          <p:cNvPr id="6" name="Picture 5" descr="frog eggs.jpg"/>
          <p:cNvPicPr>
            <a:picLocks noChangeAspect="1"/>
          </p:cNvPicPr>
          <p:nvPr/>
        </p:nvPicPr>
        <p:blipFill>
          <a:blip r:embed="rId6" cstate="print"/>
          <a:srcRect l="24286" t="5429" r="12286" b="37429"/>
          <a:stretch>
            <a:fillRect/>
          </a:stretch>
        </p:blipFill>
        <p:spPr>
          <a:xfrm>
            <a:off x="1143000" y="914400"/>
            <a:ext cx="3048000" cy="20594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461</Words>
  <Application>Microsoft Office PowerPoint</Application>
  <PresentationFormat>On-screen Show (4:3)</PresentationFormat>
  <Paragraphs>91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Nebraska Game &amp; Parks Commission</dc:creator>
  <cp:lastModifiedBy>Lindsay Rogers</cp:lastModifiedBy>
  <cp:revision>31</cp:revision>
  <dcterms:created xsi:type="dcterms:W3CDTF">2010-08-24T01:48:55Z</dcterms:created>
  <dcterms:modified xsi:type="dcterms:W3CDTF">2015-11-19T20:26:27Z</dcterms:modified>
</cp:coreProperties>
</file>